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1" r:id="rId4"/>
    <p:sldId id="292" r:id="rId5"/>
    <p:sldId id="263" r:id="rId6"/>
    <p:sldId id="304" r:id="rId7"/>
    <p:sldId id="297" r:id="rId8"/>
    <p:sldId id="295" r:id="rId9"/>
    <p:sldId id="294" r:id="rId10"/>
    <p:sldId id="301" r:id="rId11"/>
    <p:sldId id="299" r:id="rId12"/>
    <p:sldId id="300" r:id="rId13"/>
    <p:sldId id="296" r:id="rId14"/>
    <p:sldId id="305" r:id="rId15"/>
    <p:sldId id="309" r:id="rId16"/>
    <p:sldId id="310" r:id="rId17"/>
    <p:sldId id="308" r:id="rId18"/>
    <p:sldId id="307" r:id="rId19"/>
    <p:sldId id="306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  <a:srgbClr val="038F04"/>
    <a:srgbClr val="05C703"/>
    <a:srgbClr val="06B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3673"/>
  </p:normalViewPr>
  <p:slideViewPr>
    <p:cSldViewPr snapToGrid="0" snapToObjects="1">
      <p:cViewPr varScale="1">
        <p:scale>
          <a:sx n="70" d="100"/>
          <a:sy n="70" d="100"/>
        </p:scale>
        <p:origin x="1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4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6FDB-F713-8049-BF12-143D96D43947}" type="datetimeFigureOut">
              <a:rPr lang="en-US" smtClean="0"/>
              <a:t>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58AB-826A-A940-901F-563B7497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630"/>
            <a:ext cx="7772400" cy="1287506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rgbClr val="008000"/>
                </a:solidFill>
              </a:rPr>
              <a:t>随手做环保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7864"/>
            <a:ext cx="6400800" cy="1653598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Japanese sink-toilet water t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67" y="1729497"/>
            <a:ext cx="3566542" cy="4755388"/>
          </a:xfrm>
          <a:prstGeom prst="rect">
            <a:avLst/>
          </a:prstGeom>
        </p:spPr>
      </p:pic>
      <p:pic>
        <p:nvPicPr>
          <p:cNvPr id="8" name="Picture 7" descr="IMG_19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08" y="4143841"/>
            <a:ext cx="3121392" cy="2341044"/>
          </a:xfrm>
          <a:prstGeom prst="rect">
            <a:avLst/>
          </a:prstGeom>
        </p:spPr>
      </p:pic>
      <p:pic>
        <p:nvPicPr>
          <p:cNvPr id="9" name="Picture 8" descr="IMG_25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08" y="1729497"/>
            <a:ext cx="3121392" cy="23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2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Make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graphic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organizer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8" y="1998832"/>
            <a:ext cx="2501900" cy="32385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27" y="2933652"/>
            <a:ext cx="2541632" cy="3273733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0" y="1602154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3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Circle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connectors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2800" dirty="0"/>
              <a:t>	</a:t>
            </a:r>
            <a:r>
              <a:rPr lang="zh-CN" altLang="en-US" sz="3600" dirty="0"/>
              <a:t>在我們的日常生活中，隨處都可見到垃圾</a:t>
            </a:r>
            <a:r>
              <a:rPr lang="zh-CN" altLang="en-US" sz="3600" dirty="0" smtClean="0"/>
              <a:t>，這</a:t>
            </a:r>
            <a:r>
              <a:rPr lang="zh-CN" altLang="en-US" sz="3600" dirty="0"/>
              <a:t>些垃圾都是我們所製造出來，不但造成地球上的環境污染，也降低了我們的生活品質。 然而，我們卻缺乏資源回收的觀</a:t>
            </a:r>
            <a:r>
              <a:rPr lang="zh-CN" altLang="en-US" sz="3600" dirty="0" smtClean="0"/>
              <a:t>念</a:t>
            </a:r>
            <a:r>
              <a:rPr lang="zh-CN" altLang="zh-CN" sz="3600" dirty="0" smtClean="0"/>
              <a:t>，</a:t>
            </a:r>
            <a:r>
              <a:rPr lang="zh-CN" altLang="en-US" sz="3600" dirty="0" smtClean="0"/>
              <a:t>造</a:t>
            </a:r>
            <a:r>
              <a:rPr lang="zh-CN" altLang="en-US" sz="3600" dirty="0"/>
              <a:t>成更多的污染，因此我們不但要改變我們的觀念，而且要做到隨手做環保，以保持環境的整齊與乾淨。</a:t>
            </a:r>
            <a:endParaRPr lang="en-US" altLang="zh-CN" sz="3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altLang="zh-CN" sz="3600" dirty="0"/>
              <a:t>	</a:t>
            </a:r>
            <a:r>
              <a:rPr lang="zh-CN" altLang="en-US" sz="3600" dirty="0"/>
              <a:t>在一般垃圾的當中，不乏可以回收再利用的東西，例如：紙類、寶特瓶、玻璃瓶等。有句話說：「垃圾變黃金」，意思就是回收不要的東西，進一步利用而得到的成果，比方，紙類可以回收做再生紙，厚紙板回收可以做成沙發；有人將廢鋁瓶罐、鐵罐雕成椅子、桌子等，放在展示櫃上當藝術品，還有人將打包用的帶子編織成環保袋。這些都是「垃圾變黃金」的例子。</a:t>
            </a:r>
            <a:endParaRPr lang="en-US" altLang="zh-CN" sz="3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altLang="zh-CN" sz="3600" dirty="0"/>
              <a:t>	</a:t>
            </a:r>
            <a:r>
              <a:rPr lang="zh-CN" altLang="en-US" sz="3600" dirty="0"/>
              <a:t>要維持生活環境的乾淨，我們就要做到隨手環保。不管是家裡或公共場所，都要做到購物自己帶環保袋，避免使用太多的塑膠袋</a:t>
            </a:r>
            <a:r>
              <a:rPr lang="zh-CN" altLang="en-US" sz="3600" dirty="0" smtClean="0"/>
              <a:t>，在</a:t>
            </a:r>
            <a:r>
              <a:rPr lang="zh-CN" altLang="en-US" sz="3600" dirty="0"/>
              <a:t>餐館用餐也要自備環保碗筷，還有，垃圾一定要分類。如果能確實做到，相信就可以減緩地球的暖化了。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2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" y="27940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3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Circle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Connectors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2800" dirty="0"/>
              <a:t>	</a:t>
            </a:r>
            <a:r>
              <a:rPr lang="zh-CN" altLang="en-US" sz="3600" dirty="0"/>
              <a:t>在我們的日常生活中，隨處都可見到垃圾</a:t>
            </a:r>
            <a:r>
              <a:rPr lang="zh-CN" altLang="en-US" sz="3600" dirty="0" smtClean="0"/>
              <a:t>，這</a:t>
            </a:r>
            <a:r>
              <a:rPr lang="zh-CN" altLang="en-US" sz="3600" dirty="0"/>
              <a:t>些垃圾都是我們所製造出來，</a:t>
            </a:r>
            <a:r>
              <a:rPr lang="zh-CN" altLang="en-US" sz="3600" b="1" dirty="0">
                <a:solidFill>
                  <a:srgbClr val="0000FF"/>
                </a:solidFill>
              </a:rPr>
              <a:t>不但</a:t>
            </a:r>
            <a:r>
              <a:rPr lang="zh-CN" altLang="en-US" sz="3600" dirty="0"/>
              <a:t>造成地球上的環境污染，</a:t>
            </a:r>
            <a:r>
              <a:rPr lang="zh-CN" altLang="en-US" sz="3600" b="1" dirty="0">
                <a:solidFill>
                  <a:srgbClr val="0000FF"/>
                </a:solidFill>
              </a:rPr>
              <a:t>也</a:t>
            </a:r>
            <a:r>
              <a:rPr lang="zh-CN" altLang="en-US" sz="3600" dirty="0"/>
              <a:t>降低了我們的生活品質。 </a:t>
            </a:r>
            <a:r>
              <a:rPr lang="zh-CN" altLang="en-US" sz="3600" b="1" dirty="0">
                <a:solidFill>
                  <a:srgbClr val="0000FF"/>
                </a:solidFill>
              </a:rPr>
              <a:t>然而</a:t>
            </a:r>
            <a:r>
              <a:rPr lang="zh-CN" altLang="en-US" sz="3600" dirty="0" smtClean="0"/>
              <a:t>，我們卻缺乏資源回收的觀念，造成更多的污染，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因此</a:t>
            </a:r>
            <a:r>
              <a:rPr lang="zh-CN" altLang="zh-CN" sz="3600" dirty="0" smtClean="0"/>
              <a:t>，</a:t>
            </a:r>
            <a:r>
              <a:rPr lang="zh-CN" altLang="en-US" sz="3600" dirty="0" smtClean="0"/>
              <a:t>我們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不但</a:t>
            </a:r>
            <a:r>
              <a:rPr lang="zh-CN" altLang="en-US" sz="3600" dirty="0" smtClean="0"/>
              <a:t>要改變我們的觀念，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而且</a:t>
            </a:r>
            <a:r>
              <a:rPr lang="zh-CN" altLang="en-US" sz="3600" dirty="0" smtClean="0"/>
              <a:t>要做到隨手做環保，以保持環境的整齊與乾淨。</a:t>
            </a:r>
            <a:endParaRPr lang="en-US" altLang="zh-CN" sz="36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altLang="zh-CN" sz="3600" dirty="0"/>
              <a:t>	</a:t>
            </a:r>
            <a:r>
              <a:rPr lang="zh-CN" altLang="en-US" sz="3600" dirty="0"/>
              <a:t>在一般垃圾的當中，不乏可以回收再利用的東西，例如：紙類、寶特瓶、玻璃瓶等。有句話說：「垃圾變黃金」，意思就是回收不要的東西，進一步利用而得到的成果，比方，紙類可以回收做再生紙，厚紙板回收可以做成沙發；有人將廢鋁瓶罐、鐵罐雕成椅子、桌子等，放在展示櫃上當藝術品，</a:t>
            </a:r>
            <a:r>
              <a:rPr lang="zh-CN" altLang="en-US" sz="3600" b="1" dirty="0">
                <a:solidFill>
                  <a:srgbClr val="0000FF"/>
                </a:solidFill>
              </a:rPr>
              <a:t>還</a:t>
            </a:r>
            <a:r>
              <a:rPr lang="zh-CN" altLang="en-US" sz="3600" dirty="0"/>
              <a:t>有人將打包用的帶子編織成環保袋。這些都是「垃圾變黃金」的例子。</a:t>
            </a:r>
            <a:endParaRPr lang="en-US" altLang="zh-CN" sz="3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altLang="zh-CN" sz="3600" dirty="0"/>
              <a:t>	</a:t>
            </a:r>
            <a:r>
              <a:rPr lang="zh-CN" altLang="en-US" sz="3600" dirty="0"/>
              <a:t>要維持生活環境的乾淨，我們就要做到隨手環保。</a:t>
            </a:r>
            <a:r>
              <a:rPr lang="zh-CN" altLang="en-US" sz="3600" b="1" dirty="0">
                <a:solidFill>
                  <a:srgbClr val="0000FF"/>
                </a:solidFill>
              </a:rPr>
              <a:t>不管</a:t>
            </a:r>
            <a:r>
              <a:rPr lang="zh-CN" altLang="en-US" sz="3600" dirty="0"/>
              <a:t>是家裡或公共場所，</a:t>
            </a:r>
            <a:r>
              <a:rPr lang="zh-CN" altLang="en-US" sz="3600" b="1" dirty="0">
                <a:solidFill>
                  <a:srgbClr val="0000FF"/>
                </a:solidFill>
              </a:rPr>
              <a:t>都</a:t>
            </a:r>
            <a:r>
              <a:rPr lang="zh-CN" altLang="en-US" sz="3600" dirty="0"/>
              <a:t>要做到購物自己帶環保袋，避免使用太多的塑膠袋</a:t>
            </a:r>
            <a:r>
              <a:rPr lang="zh-CN" altLang="en-US" sz="3600" dirty="0" smtClean="0"/>
              <a:t>，在</a:t>
            </a:r>
            <a:r>
              <a:rPr lang="zh-CN" altLang="en-US" sz="3600" dirty="0"/>
              <a:t>餐館用餐也要自備環保碗筷，</a:t>
            </a:r>
            <a:r>
              <a:rPr lang="zh-CN" altLang="en-US" sz="3600" b="1" dirty="0">
                <a:solidFill>
                  <a:srgbClr val="0000FF"/>
                </a:solidFill>
              </a:rPr>
              <a:t>還有</a:t>
            </a:r>
            <a:r>
              <a:rPr lang="zh-CN" altLang="en-US" sz="3600" dirty="0"/>
              <a:t>，垃圾一定要分類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0000FF"/>
                </a:solidFill>
              </a:rPr>
              <a:t>如果</a:t>
            </a:r>
            <a:r>
              <a:rPr lang="zh-CN" altLang="en-US" sz="3600" dirty="0"/>
              <a:t>能確實做到，相信</a:t>
            </a:r>
            <a:r>
              <a:rPr lang="zh-CN" altLang="en-US" sz="3600" b="1" dirty="0">
                <a:solidFill>
                  <a:srgbClr val="0000FF"/>
                </a:solidFill>
              </a:rPr>
              <a:t>就</a:t>
            </a:r>
            <a:r>
              <a:rPr lang="zh-CN" altLang="en-US" sz="3600" dirty="0"/>
              <a:t>可以減緩地球的暖化了。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048934" y="5292687"/>
            <a:ext cx="3386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00485" y="4937425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4933" y="4301067"/>
            <a:ext cx="3386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18201" y="1910863"/>
            <a:ext cx="3386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5424" y="5957154"/>
            <a:ext cx="3386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756" y="2495975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5423" y="2174242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35729" y="2495975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44534" y="5588001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16589" y="1910862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8348">
            <a:off x="1774070" y="2514861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077" y="5957154"/>
            <a:ext cx="694266" cy="321733"/>
          </a:xfrm>
          <a:prstGeom prst="ellipse">
            <a:avLst/>
          </a:prstGeom>
          <a:noFill/>
          <a:ln>
            <a:solidFill>
              <a:srgbClr val="038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4a  Box </a:t>
            </a:r>
            <a:r>
              <a:rPr lang="zh-CN" altLang="en-US" sz="3800" dirty="0" smtClean="0">
                <a:solidFill>
                  <a:srgbClr val="008000"/>
                </a:solidFill>
              </a:rPr>
              <a:t>书</a:t>
            </a:r>
            <a:r>
              <a:rPr lang="zh-CN" altLang="en-US" sz="3800" dirty="0">
                <a:solidFill>
                  <a:srgbClr val="008000"/>
                </a:solidFill>
              </a:rPr>
              <a:t>面语</a:t>
            </a:r>
            <a:r>
              <a:rPr lang="en-US" altLang="zh-CN" sz="3800" dirty="0">
                <a:solidFill>
                  <a:srgbClr val="008000"/>
                </a:solidFill>
              </a:rPr>
              <a:t> in first paragraph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   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我們的日常生活中，隨處都可見到垃圾</a:t>
            </a:r>
            <a:r>
              <a:rPr lang="zh-CN" altLang="en-US" sz="4000" dirty="0" smtClean="0"/>
              <a:t>，這</a:t>
            </a:r>
            <a:r>
              <a:rPr lang="zh-CN" altLang="en-US" sz="4000" dirty="0"/>
              <a:t>些垃圾都是我們所製造出來，不但造成地球上的環境污染，也降低了我們的生活品質</a:t>
            </a:r>
            <a:r>
              <a:rPr lang="zh-CN" altLang="en-US" sz="4000" dirty="0" smtClean="0"/>
              <a:t>。然</a:t>
            </a:r>
            <a:r>
              <a:rPr lang="zh-CN" altLang="en-US" sz="4000" dirty="0"/>
              <a:t>而，我們卻缺乏資源回收的觀念</a:t>
            </a:r>
            <a:r>
              <a:rPr lang="zh-CN" altLang="en-US" sz="4000" dirty="0" smtClean="0"/>
              <a:t>，造</a:t>
            </a:r>
            <a:r>
              <a:rPr lang="zh-CN" altLang="en-US" sz="4000" dirty="0"/>
              <a:t>成更多的污染，因此我們不但要改變我們的觀念，而且要做到隨手做環保，以保持環境的整齊與乾淨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4a  Box </a:t>
            </a:r>
            <a:r>
              <a:rPr lang="zh-CN" altLang="en-US" sz="3800" dirty="0" smtClean="0">
                <a:solidFill>
                  <a:srgbClr val="008000"/>
                </a:solidFill>
              </a:rPr>
              <a:t>书面语</a:t>
            </a:r>
            <a:r>
              <a:rPr lang="en-US" altLang="zh-CN" sz="3800" dirty="0" smtClean="0">
                <a:solidFill>
                  <a:srgbClr val="008000"/>
                </a:solidFill>
              </a:rPr>
              <a:t> in first paragraph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我們的日常生活中，</a:t>
            </a:r>
            <a:r>
              <a:rPr lang="zh-CN" altLang="en-US" sz="4000" b="1" dirty="0">
                <a:solidFill>
                  <a:srgbClr val="0000EE"/>
                </a:solidFill>
              </a:rPr>
              <a:t>隨處</a:t>
            </a:r>
            <a:r>
              <a:rPr lang="zh-CN" altLang="en-US" sz="4000" dirty="0"/>
              <a:t>都可見到垃圾</a:t>
            </a:r>
            <a:r>
              <a:rPr lang="zh-CN" altLang="en-US" sz="4000" dirty="0" smtClean="0"/>
              <a:t>，這</a:t>
            </a:r>
            <a:r>
              <a:rPr lang="zh-CN" altLang="en-US" sz="4000" dirty="0"/>
              <a:t>些垃圾都是我們</a:t>
            </a:r>
            <a:r>
              <a:rPr lang="zh-CN" altLang="en-US" sz="4000" b="1" dirty="0">
                <a:solidFill>
                  <a:srgbClr val="0000EE"/>
                </a:solidFill>
              </a:rPr>
              <a:t>所</a:t>
            </a:r>
            <a:r>
              <a:rPr lang="zh-CN" altLang="en-US" sz="4000" dirty="0"/>
              <a:t>製造出來，不但造成地球上的環境污染，也降低了我們的生活品質</a:t>
            </a:r>
            <a:r>
              <a:rPr lang="zh-CN" altLang="en-US" sz="4000" dirty="0" smtClean="0"/>
              <a:t>。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然</a:t>
            </a:r>
            <a:r>
              <a:rPr lang="zh-CN" altLang="en-US" sz="4000" b="1" dirty="0">
                <a:solidFill>
                  <a:srgbClr val="0000FF"/>
                </a:solidFill>
              </a:rPr>
              <a:t>而</a:t>
            </a:r>
            <a:r>
              <a:rPr lang="zh-CN" altLang="en-US" sz="4000" dirty="0"/>
              <a:t>，我們</a:t>
            </a:r>
            <a:r>
              <a:rPr lang="zh-CN" altLang="en-US" sz="4000" b="1" dirty="0">
                <a:solidFill>
                  <a:srgbClr val="0000FF"/>
                </a:solidFill>
              </a:rPr>
              <a:t>卻</a:t>
            </a:r>
            <a:r>
              <a:rPr lang="zh-CN" altLang="en-US" sz="4000" b="1" dirty="0">
                <a:solidFill>
                  <a:srgbClr val="0000EE"/>
                </a:solidFill>
              </a:rPr>
              <a:t>缺乏</a:t>
            </a:r>
            <a:r>
              <a:rPr lang="zh-CN" altLang="en-US" sz="4000" dirty="0"/>
              <a:t>資源回收的觀念</a:t>
            </a:r>
            <a:r>
              <a:rPr lang="zh-CN" altLang="en-US" sz="4000" dirty="0" smtClean="0"/>
              <a:t>，造</a:t>
            </a:r>
            <a:r>
              <a:rPr lang="zh-CN" altLang="en-US" sz="4000" dirty="0"/>
              <a:t>成更多的污染，</a:t>
            </a:r>
            <a:r>
              <a:rPr lang="zh-CN" altLang="en-US" sz="4000" b="1" dirty="0">
                <a:solidFill>
                  <a:srgbClr val="0000FF"/>
                </a:solidFill>
              </a:rPr>
              <a:t>因此</a:t>
            </a:r>
            <a:r>
              <a:rPr lang="zh-CN" altLang="en-US" sz="4000" dirty="0"/>
              <a:t>我們不但要改變我們的觀念，而且要做到隨手做環保，</a:t>
            </a:r>
            <a:r>
              <a:rPr lang="zh-CN" altLang="en-US" sz="4000" b="1" dirty="0">
                <a:solidFill>
                  <a:srgbClr val="0000FF"/>
                </a:solidFill>
              </a:rPr>
              <a:t>以</a:t>
            </a:r>
            <a:r>
              <a:rPr lang="zh-CN" altLang="en-US" sz="4000" dirty="0"/>
              <a:t>保持環境的整齊與乾淨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5477" y="4336861"/>
            <a:ext cx="1185334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211" y="3778738"/>
            <a:ext cx="609600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94142" y="4946461"/>
            <a:ext cx="609600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772" y="3251200"/>
            <a:ext cx="1185334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08808" y="1632738"/>
            <a:ext cx="1185334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41439" y="2198499"/>
            <a:ext cx="609600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811" y="3778738"/>
            <a:ext cx="1185334" cy="609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4b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 Match</a:t>
            </a:r>
            <a:r>
              <a:rPr lang="zh-CN" altLang="en-US" sz="3800" dirty="0" smtClean="0">
                <a:solidFill>
                  <a:srgbClr val="008000"/>
                </a:solidFill>
              </a:rPr>
              <a:t> 书面语</a:t>
            </a:r>
            <a:r>
              <a:rPr lang="en-US" altLang="zh-CN" sz="3800" dirty="0">
                <a:solidFill>
                  <a:srgbClr val="008000"/>
                </a:solidFill>
              </a:rPr>
              <a:t> </a:t>
            </a:r>
            <a:r>
              <a:rPr lang="zh-CN" altLang="zh-CN" sz="3800" dirty="0" smtClean="0">
                <a:solidFill>
                  <a:srgbClr val="008000"/>
                </a:solidFill>
              </a:rPr>
              <a:t>w</a:t>
            </a:r>
            <a:r>
              <a:rPr lang="en-US" altLang="zh-CN" sz="3800" dirty="0" err="1" smtClean="0">
                <a:solidFill>
                  <a:srgbClr val="008000"/>
                </a:solidFill>
              </a:rPr>
              <a:t>ith</a:t>
            </a:r>
            <a:r>
              <a:rPr lang="en-US" altLang="zh-CN" sz="3800" dirty="0" smtClean="0">
                <a:solidFill>
                  <a:srgbClr val="008000"/>
                </a:solidFill>
              </a:rPr>
              <a:t> </a:t>
            </a:r>
            <a:r>
              <a:rPr lang="zh-CN" altLang="en-US" sz="3800" dirty="0" smtClean="0">
                <a:solidFill>
                  <a:srgbClr val="008000"/>
                </a:solidFill>
              </a:rPr>
              <a:t>口</a:t>
            </a:r>
            <a:r>
              <a:rPr lang="zh-CN" altLang="en-US" sz="3800" dirty="0">
                <a:solidFill>
                  <a:srgbClr val="008000"/>
                </a:solidFill>
              </a:rPr>
              <a:t>语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 descr="Screen Shot 2015-08-01 at 11.1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4" y="1683298"/>
            <a:ext cx="8363093" cy="36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4b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 Match</a:t>
            </a:r>
            <a:r>
              <a:rPr lang="zh-CN" altLang="en-US" sz="3800" dirty="0" smtClean="0">
                <a:solidFill>
                  <a:srgbClr val="008000"/>
                </a:solidFill>
              </a:rPr>
              <a:t> 书面语</a:t>
            </a:r>
            <a:r>
              <a:rPr lang="en-US" altLang="zh-CN" sz="3800" dirty="0">
                <a:solidFill>
                  <a:srgbClr val="008000"/>
                </a:solidFill>
              </a:rPr>
              <a:t> w</a:t>
            </a:r>
            <a:r>
              <a:rPr lang="en-US" altLang="zh-CN" sz="3800" dirty="0" smtClean="0">
                <a:solidFill>
                  <a:srgbClr val="008000"/>
                </a:solidFill>
              </a:rPr>
              <a:t>ith </a:t>
            </a:r>
            <a:r>
              <a:rPr lang="zh-CN" altLang="en-US" sz="3800" dirty="0" smtClean="0">
                <a:solidFill>
                  <a:srgbClr val="008000"/>
                </a:solidFill>
              </a:rPr>
              <a:t>口</a:t>
            </a:r>
            <a:r>
              <a:rPr lang="zh-CN" altLang="en-US" sz="3800" dirty="0">
                <a:solidFill>
                  <a:srgbClr val="008000"/>
                </a:solidFill>
              </a:rPr>
              <a:t>语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Screen Shot 2015-08-01 at 9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2" y="1733158"/>
            <a:ext cx="8419303" cy="36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4c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 Fill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in</a:t>
            </a:r>
            <a:r>
              <a:rPr lang="zh-CN" altLang="en-US" sz="3800" dirty="0" smtClean="0">
                <a:solidFill>
                  <a:srgbClr val="008000"/>
                </a:solidFill>
              </a:rPr>
              <a:t> 书面语 </a:t>
            </a:r>
            <a:r>
              <a:rPr lang="en-US" altLang="zh-CN" sz="3800" dirty="0" smtClean="0">
                <a:solidFill>
                  <a:srgbClr val="008000"/>
                </a:solidFill>
              </a:rPr>
              <a:t>connectors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5-08-01 at 11.0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761067"/>
            <a:ext cx="8297640" cy="34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4c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 Fill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in</a:t>
            </a:r>
            <a:r>
              <a:rPr lang="zh-CN" altLang="en-US" sz="3800" dirty="0">
                <a:solidFill>
                  <a:srgbClr val="008000"/>
                </a:solidFill>
              </a:rPr>
              <a:t> 书面语 </a:t>
            </a:r>
            <a:r>
              <a:rPr lang="en-US" altLang="zh-CN" sz="3800" dirty="0">
                <a:solidFill>
                  <a:srgbClr val="008000"/>
                </a:solidFill>
              </a:rPr>
              <a:t>connectors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creen Shot 2015-08-01 at 11.0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" y="1770383"/>
            <a:ext cx="8354665" cy="36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4d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 Replace</a:t>
            </a:r>
            <a:r>
              <a:rPr lang="zh-CN" altLang="en-US" sz="3800" dirty="0" smtClean="0">
                <a:solidFill>
                  <a:srgbClr val="008000"/>
                </a:solidFill>
              </a:rPr>
              <a:t> 口语 </a:t>
            </a:r>
            <a:r>
              <a:rPr lang="en-US" altLang="zh-CN" sz="3800" dirty="0" smtClean="0">
                <a:solidFill>
                  <a:srgbClr val="008000"/>
                </a:solidFill>
              </a:rPr>
              <a:t>with</a:t>
            </a:r>
            <a:r>
              <a:rPr lang="zh-CN" altLang="en-US" sz="3800" dirty="0" smtClean="0">
                <a:solidFill>
                  <a:srgbClr val="008000"/>
                </a:solidFill>
              </a:rPr>
              <a:t> 书面语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我們的日常生活中</a:t>
            </a:r>
            <a:r>
              <a:rPr lang="zh-CN" altLang="en-US" sz="4000" dirty="0" smtClean="0"/>
              <a:t>，</a:t>
            </a:r>
            <a:r>
              <a:rPr lang="zh-CN" altLang="en-US" sz="4000" b="1" u="sng" dirty="0" smtClean="0">
                <a:solidFill>
                  <a:srgbClr val="0000EE"/>
                </a:solidFill>
              </a:rPr>
              <a:t>到处</a:t>
            </a:r>
            <a:r>
              <a:rPr lang="zh-CN" altLang="en-US" sz="4000" dirty="0" smtClean="0"/>
              <a:t>都</a:t>
            </a:r>
            <a:r>
              <a:rPr lang="zh-CN" altLang="en-US" sz="4000" dirty="0"/>
              <a:t>可見到垃圾</a:t>
            </a:r>
            <a:r>
              <a:rPr lang="zh-CN" altLang="en-US" sz="4000" dirty="0" smtClean="0"/>
              <a:t>，</a:t>
            </a:r>
            <a:r>
              <a:rPr lang="zh-CN" altLang="en-US" sz="4000" b="1" u="sng" dirty="0" smtClean="0">
                <a:solidFill>
                  <a:srgbClr val="0000FF"/>
                </a:solidFill>
              </a:rPr>
              <a:t>不</a:t>
            </a:r>
            <a:r>
              <a:rPr lang="zh-TW" altLang="en-US" sz="4000" b="1" u="sng" dirty="0" smtClean="0">
                <a:solidFill>
                  <a:srgbClr val="0000FF"/>
                </a:solidFill>
              </a:rPr>
              <a:t>過</a:t>
            </a:r>
            <a:r>
              <a:rPr lang="zh-CN" altLang="en-US" sz="4000" dirty="0" smtClean="0"/>
              <a:t>，這</a:t>
            </a:r>
            <a:r>
              <a:rPr lang="zh-CN" altLang="en-US" sz="4000" dirty="0"/>
              <a:t>些垃圾都是我們</a:t>
            </a:r>
            <a:r>
              <a:rPr lang="zh-CN" altLang="en-US" sz="4000" b="1" u="sng" strike="sngStrike" dirty="0">
                <a:solidFill>
                  <a:srgbClr val="0000EE"/>
                </a:solidFill>
              </a:rPr>
              <a:t>所</a:t>
            </a:r>
            <a:r>
              <a:rPr lang="zh-CN" altLang="en-US" sz="4000" dirty="0"/>
              <a:t>製造出來，不但造成地球上的環境污染，也降低了我們的生活品質</a:t>
            </a:r>
            <a:r>
              <a:rPr lang="zh-CN" altLang="en-US" sz="4000" dirty="0" smtClean="0"/>
              <a:t>。</a:t>
            </a:r>
            <a:r>
              <a:rPr lang="zh-CN" altLang="en-US" sz="4000" b="1" u="sng" dirty="0" smtClean="0">
                <a:solidFill>
                  <a:srgbClr val="0000FF"/>
                </a:solidFill>
              </a:rPr>
              <a:t>可是</a:t>
            </a:r>
            <a:r>
              <a:rPr lang="zh-CN" altLang="en-US" sz="4000" dirty="0" smtClean="0"/>
              <a:t>，</a:t>
            </a:r>
            <a:r>
              <a:rPr lang="zh-CN" altLang="en-US" sz="4000" dirty="0"/>
              <a:t>我</a:t>
            </a:r>
            <a:r>
              <a:rPr lang="zh-CN" altLang="en-US" sz="4000" dirty="0" smtClean="0"/>
              <a:t>們</a:t>
            </a:r>
            <a:r>
              <a:rPr lang="zh-CN" altLang="en-US" sz="4000" b="1" u="sng" dirty="0" smtClean="0">
                <a:solidFill>
                  <a:srgbClr val="0000EE"/>
                </a:solidFill>
              </a:rPr>
              <a:t>没有</a:t>
            </a:r>
            <a:r>
              <a:rPr lang="zh-CN" altLang="en-US" sz="4000" dirty="0" smtClean="0"/>
              <a:t>資源</a:t>
            </a:r>
            <a:r>
              <a:rPr lang="zh-CN" altLang="en-US" sz="4000" dirty="0"/>
              <a:t>回收的觀念</a:t>
            </a:r>
            <a:r>
              <a:rPr lang="zh-CN" altLang="en-US" sz="4000" dirty="0" smtClean="0"/>
              <a:t>，造</a:t>
            </a:r>
            <a:r>
              <a:rPr lang="zh-CN" altLang="en-US" sz="4000" dirty="0"/>
              <a:t>成更多的污染</a:t>
            </a:r>
            <a:r>
              <a:rPr lang="zh-CN" altLang="en-US" sz="4000" dirty="0" smtClean="0"/>
              <a:t>，</a:t>
            </a:r>
            <a:r>
              <a:rPr lang="zh-CN" altLang="en-US" sz="4000" b="1" u="sng" dirty="0" smtClean="0">
                <a:solidFill>
                  <a:srgbClr val="0000FF"/>
                </a:solidFill>
              </a:rPr>
              <a:t>所以</a:t>
            </a:r>
            <a:r>
              <a:rPr lang="zh-CN" altLang="en-US" sz="4000" dirty="0" smtClean="0"/>
              <a:t>我</a:t>
            </a:r>
            <a:r>
              <a:rPr lang="zh-CN" altLang="en-US" sz="4000" dirty="0"/>
              <a:t>們不但要改變我們的觀念，而且要做到隨手做環保</a:t>
            </a:r>
            <a:r>
              <a:rPr lang="zh-CN" altLang="en-US" sz="4000" dirty="0" smtClean="0"/>
              <a:t>，</a:t>
            </a:r>
            <a:r>
              <a:rPr lang="zh-TW" altLang="en-US" sz="4000" b="1" u="sng" dirty="0" smtClean="0">
                <a:solidFill>
                  <a:srgbClr val="0000FF"/>
                </a:solidFill>
              </a:rPr>
              <a:t>來</a:t>
            </a:r>
            <a:r>
              <a:rPr lang="zh-CN" altLang="en-US" sz="4000" dirty="0" smtClean="0"/>
              <a:t>保</a:t>
            </a:r>
            <a:r>
              <a:rPr lang="zh-CN" altLang="en-US" sz="4000" dirty="0"/>
              <a:t>持環境的整齊與乾淨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630"/>
            <a:ext cx="7772400" cy="1287506"/>
          </a:xfrm>
        </p:spPr>
        <p:txBody>
          <a:bodyPr>
            <a:noAutofit/>
          </a:bodyPr>
          <a:lstStyle/>
          <a:p>
            <a:endParaRPr lang="en-US" sz="4800" dirty="0">
              <a:solidFill>
                <a:srgbClr val="008000"/>
              </a:solidFill>
              <a:latin typeface="Songti SC Regular"/>
              <a:cs typeface="Songti SC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7864"/>
            <a:ext cx="6400800" cy="1653598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http</a:t>
            </a:r>
            <a:r>
              <a:rPr lang="en-US" sz="1400" dirty="0">
                <a:solidFill>
                  <a:schemeClr val="tx1"/>
                </a:solidFill>
              </a:rPr>
              <a:t>://</a:t>
            </a:r>
            <a:r>
              <a:rPr lang="en-US" sz="1400" dirty="0" err="1">
                <a:solidFill>
                  <a:schemeClr val="tx1"/>
                </a:solidFill>
              </a:rPr>
              <a:t>www.sjxxedu.com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studentweb</a:t>
            </a:r>
            <a:r>
              <a:rPr lang="en-US" sz="1400" dirty="0">
                <a:solidFill>
                  <a:schemeClr val="tx1"/>
                </a:solidFill>
              </a:rPr>
              <a:t>/8/74/n2.</a:t>
            </a:r>
            <a:r>
              <a:rPr lang="en-US" sz="1400" dirty="0" smtClean="0">
                <a:solidFill>
                  <a:schemeClr val="tx1"/>
                </a:solidFill>
              </a:rPr>
              <a:t>htm</a:t>
            </a:r>
            <a:endParaRPr lang="en-US" altLang="zh-CN" sz="1400" b="1" dirty="0" smtClean="0">
              <a:solidFill>
                <a:schemeClr val="tx1"/>
              </a:solidFill>
              <a:cs typeface="Times New Roman"/>
            </a:endParaRPr>
          </a:p>
        </p:txBody>
      </p:sp>
      <p:pic>
        <p:nvPicPr>
          <p:cNvPr id="5" name="Picture 4" descr="cov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4" y="649630"/>
            <a:ext cx="6766148" cy="516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817398"/>
            <a:ext cx="640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</a:t>
            </a:r>
            <a:r>
              <a:rPr lang="en-US" sz="1100" dirty="0" err="1"/>
              <a:t>www.designrulz.com</a:t>
            </a:r>
            <a:r>
              <a:rPr lang="en-US" sz="1100" dirty="0"/>
              <a:t>/product-design/2012/09/</a:t>
            </a:r>
            <a:r>
              <a:rPr lang="en-US" sz="1100" dirty="0" err="1"/>
              <a:t>diy</a:t>
            </a:r>
            <a:r>
              <a:rPr lang="en-US" sz="1100" dirty="0"/>
              <a:t>-lamp-using-wood-and-plastic-clothes-hangers/</a:t>
            </a:r>
          </a:p>
        </p:txBody>
      </p:sp>
    </p:spTree>
    <p:extLst>
      <p:ext uri="{BB962C8B-B14F-4D97-AF65-F5344CB8AC3E}">
        <p14:creationId xmlns:p14="http://schemas.microsoft.com/office/powerpoint/2010/main" val="203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9630"/>
            <a:ext cx="9144000" cy="1287506"/>
          </a:xfrm>
        </p:spPr>
        <p:txBody>
          <a:bodyPr>
            <a:noAutofit/>
          </a:bodyPr>
          <a:lstStyle/>
          <a:p>
            <a:r>
              <a:rPr lang="zh-CN" altLang="en-US" sz="5400" dirty="0">
                <a:solidFill>
                  <a:srgbClr val="008000"/>
                </a:solidFill>
                <a:latin typeface="Songti SC Regular"/>
                <a:cs typeface="Songti SC Regular"/>
              </a:rPr>
              <a:t>回收创新再利</a:t>
            </a:r>
            <a:r>
              <a:rPr lang="zh-CN" altLang="en-US" sz="5400" dirty="0" smtClean="0">
                <a:solidFill>
                  <a:srgbClr val="008000"/>
                </a:solidFill>
                <a:latin typeface="Songti SC Regular"/>
                <a:cs typeface="Songti SC Regular"/>
              </a:rPr>
              <a:t>用</a:t>
            </a:r>
            <a:r>
              <a:rPr lang="en-US" altLang="zh-CN" sz="3400" smtClean="0">
                <a:solidFill>
                  <a:srgbClr val="008000"/>
                </a:solidFill>
                <a:latin typeface="Songti SC Regular"/>
                <a:cs typeface="Songti SC Regular"/>
              </a:rPr>
              <a:t/>
            </a:r>
            <a:br>
              <a:rPr lang="en-US" altLang="zh-CN" sz="3400" smtClean="0">
                <a:solidFill>
                  <a:srgbClr val="008000"/>
                </a:solidFill>
                <a:latin typeface="Songti SC Regular"/>
                <a:cs typeface="Songti SC Regular"/>
              </a:rPr>
            </a:br>
            <a:r>
              <a:rPr lang="en-US" altLang="zh-CN" sz="3400" smtClean="0">
                <a:solidFill>
                  <a:srgbClr val="008000"/>
                </a:solidFill>
                <a:latin typeface="+mn-lt"/>
                <a:cs typeface="Songti SC Regular"/>
              </a:rPr>
              <a:t>Presentation: recycle</a:t>
            </a:r>
            <a:r>
              <a:rPr lang="en-US" altLang="zh-CN" sz="3400" dirty="0" smtClean="0">
                <a:solidFill>
                  <a:srgbClr val="008000"/>
                </a:solidFill>
                <a:latin typeface="+mn-lt"/>
                <a:cs typeface="Songti SC Regular"/>
              </a:rPr>
              <a:t>, reduce and reuse</a:t>
            </a:r>
            <a:endParaRPr lang="en-US" sz="3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7864"/>
            <a:ext cx="6400800" cy="1653598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993" y="5817398"/>
            <a:ext cx="744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http://how-to-recycle.blogspot.com/</a:t>
            </a:r>
            <a:r>
              <a:rPr lang="en-US" sz="1100" dirty="0" smtClean="0"/>
              <a:t>2014_11_01_archive.html</a:t>
            </a:r>
          </a:p>
          <a:p>
            <a:pPr algn="ctr"/>
            <a:r>
              <a:rPr lang="en-US" sz="1100" dirty="0"/>
              <a:t>http://www.trusper.com/tips/Reduce-Reuse-Recycle/13322756</a:t>
            </a:r>
          </a:p>
        </p:txBody>
      </p:sp>
      <p:pic>
        <p:nvPicPr>
          <p:cNvPr id="7" name="Picture 6" descr="re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1" y="1937135"/>
            <a:ext cx="2986404" cy="3792259"/>
          </a:xfrm>
          <a:prstGeom prst="rect">
            <a:avLst/>
          </a:prstGeom>
        </p:spPr>
      </p:pic>
      <p:pic>
        <p:nvPicPr>
          <p:cNvPr id="8" name="Picture 7" descr="e2863af6-5d04-44a3-a729-f3ea23b83ec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9" y="2122594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630"/>
            <a:ext cx="7772400" cy="1287506"/>
          </a:xfrm>
        </p:spPr>
        <p:txBody>
          <a:bodyPr>
            <a:noAutofit/>
          </a:bodyPr>
          <a:lstStyle/>
          <a:p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7864"/>
            <a:ext cx="6400800" cy="1653598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993" y="5817398"/>
            <a:ext cx="7449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</a:t>
            </a:r>
            <a:r>
              <a:rPr lang="en-US" sz="1100" dirty="0" err="1"/>
              <a:t>www.designrulz.com</a:t>
            </a:r>
            <a:r>
              <a:rPr lang="en-US" sz="1100" dirty="0"/>
              <a:t>/product-design/2012/11/10-diy-projects-on-designrulz-for-november15-america-recycles-day/</a:t>
            </a:r>
          </a:p>
        </p:txBody>
      </p:sp>
      <p:pic>
        <p:nvPicPr>
          <p:cNvPr id="7" name="Picture 6" descr="NOVEMBER-15-America-Recycles-Day-DESIGNRULZ-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04" y="649630"/>
            <a:ext cx="6726811" cy="50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630"/>
            <a:ext cx="7772400" cy="1287506"/>
          </a:xfrm>
        </p:spPr>
        <p:txBody>
          <a:bodyPr>
            <a:noAutofit/>
          </a:bodyPr>
          <a:lstStyle/>
          <a:p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7864"/>
            <a:ext cx="6400800" cy="1653598"/>
          </a:xfrm>
        </p:spPr>
        <p:txBody>
          <a:bodyPr>
            <a:normAutofit/>
          </a:bodyPr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993" y="6062522"/>
            <a:ext cx="7449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</a:t>
            </a:r>
            <a:r>
              <a:rPr lang="en-US" sz="1100" dirty="0" err="1"/>
              <a:t>alldaychic.com</a:t>
            </a:r>
            <a:r>
              <a:rPr lang="en-US" sz="1100" dirty="0"/>
              <a:t>/</a:t>
            </a:r>
            <a:r>
              <a:rPr lang="en-US" sz="1100" dirty="0" err="1"/>
              <a:t>wp</a:t>
            </a:r>
            <a:r>
              <a:rPr lang="en-US" sz="1100" dirty="0"/>
              <a:t>-content/uploads/2013/07/il_570xN.190386441.jpg</a:t>
            </a:r>
          </a:p>
        </p:txBody>
      </p:sp>
      <p:pic>
        <p:nvPicPr>
          <p:cNvPr id="4" name="Picture 3" descr="skirt-from-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54" y="895720"/>
            <a:ext cx="4215828" cy="4966246"/>
          </a:xfrm>
          <a:prstGeom prst="rect">
            <a:avLst/>
          </a:prstGeom>
        </p:spPr>
      </p:pic>
      <p:pic>
        <p:nvPicPr>
          <p:cNvPr id="5" name="Picture 4" descr="il_570xN.1903864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5720"/>
            <a:ext cx="3336008" cy="49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solidFill>
                  <a:srgbClr val="008000"/>
                </a:solidFill>
              </a:rPr>
              <a:t/>
            </a:r>
            <a:br>
              <a:rPr lang="en-US" altLang="zh-CN" sz="5400" dirty="0" smtClean="0">
                <a:solidFill>
                  <a:srgbClr val="008000"/>
                </a:solidFill>
              </a:rPr>
            </a:br>
            <a:r>
              <a:rPr lang="zh-CN" altLang="en-US" sz="5400" dirty="0">
                <a:solidFill>
                  <a:srgbClr val="008000"/>
                </a:solidFill>
                <a:latin typeface="Songti SC Regular"/>
                <a:cs typeface="Songti SC Regular"/>
              </a:rPr>
              <a:t>回收创新再利用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3" y="351286"/>
            <a:ext cx="6637867" cy="6552753"/>
          </a:xfrm>
        </p:spPr>
        <p:txBody>
          <a:bodyPr>
            <a:prstTxWarp prst="textCirclePour">
              <a:avLst/>
            </a:prstTxWarp>
            <a:normAutofit/>
          </a:bodyPr>
          <a:lstStyle/>
          <a:p>
            <a:pPr marL="0" indent="0" algn="ctr">
              <a:buNone/>
            </a:pPr>
            <a:endParaRPr lang="en-US" altLang="zh-CN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38F04"/>
              </a:solidFill>
              <a:effectLst>
                <a:reflection blurRad="6350" stA="55000" endA="50" endPos="85000" dist="60007" dir="5400000" sy="-100000" algn="bl" rotWithShape="0"/>
              </a:effectLst>
              <a:latin typeface="Songti SC Regular"/>
              <a:cs typeface="Songti SC Regular"/>
            </a:endParaRPr>
          </a:p>
          <a:p>
            <a:pPr marL="0" indent="0" algn="ctr">
              <a:buNone/>
            </a:pPr>
            <a:r>
              <a:rPr lang="zh-CN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8F0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ongti SC Regular"/>
                <a:cs typeface="Songti SC Regular"/>
              </a:rPr>
              <a:t>回</a:t>
            </a:r>
            <a:r>
              <a:rPr lang="zh-CN" alt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38F0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ongti SC Regular"/>
                <a:cs typeface="Songti SC Regular"/>
              </a:rPr>
              <a:t>收创新再利用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38F04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7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1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sz="3800" dirty="0">
                <a:solidFill>
                  <a:srgbClr val="008000"/>
                </a:solidFill>
              </a:rPr>
              <a:t>Underline key </a:t>
            </a:r>
            <a:r>
              <a:rPr lang="en-US" sz="3800" dirty="0" smtClean="0">
                <a:solidFill>
                  <a:srgbClr val="008000"/>
                </a:solidFill>
              </a:rPr>
              <a:t>sentences/phrases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400" dirty="0" smtClean="0"/>
              <a:t>在</a:t>
            </a:r>
            <a:r>
              <a:rPr lang="zh-CN" altLang="en-US" sz="4400" dirty="0"/>
              <a:t>我們的日常生活中，隨處都可見到垃圾</a:t>
            </a:r>
            <a:r>
              <a:rPr lang="zh-CN" altLang="en-US" sz="4400" dirty="0" smtClean="0"/>
              <a:t>，這</a:t>
            </a:r>
            <a:r>
              <a:rPr lang="zh-CN" altLang="en-US" sz="4400" dirty="0"/>
              <a:t>些垃圾都是我們所製造出來，不但造成地球上的環境污染，也降低了我們的生活品質。 然而，我們卻缺乏資源回收的觀念</a:t>
            </a:r>
            <a:r>
              <a:rPr lang="zh-CN" altLang="en-US" sz="4400" dirty="0" smtClean="0"/>
              <a:t>，造</a:t>
            </a:r>
            <a:r>
              <a:rPr lang="zh-CN" altLang="en-US" sz="4400" dirty="0"/>
              <a:t>成更多的污染，因此我們不但要改變我們的觀念，而且要做到隨手做環保，以保持環境的整齊與乾淨</a:t>
            </a:r>
            <a:r>
              <a:rPr lang="zh-CN" altLang="en-US" sz="4400" dirty="0" smtClean="0"/>
              <a:t>。</a:t>
            </a:r>
            <a:endParaRPr lang="en-US" altLang="zh-CN" sz="44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altLang="zh-CN" sz="4000" dirty="0" smtClean="0"/>
              <a:t>	</a:t>
            </a:r>
            <a:r>
              <a:rPr lang="zh-CN" altLang="en-US" sz="4400" dirty="0" smtClean="0"/>
              <a:t>在</a:t>
            </a:r>
            <a:r>
              <a:rPr lang="zh-CN" altLang="en-US" sz="4400" dirty="0"/>
              <a:t>一般垃圾的當中，不乏可以回收再利用的東西，例如：紙類、寶特瓶、玻璃瓶等。有句話說：「垃圾變黃金」，意思就是回收不要的東西，進一步利用而得到的成果，比方，紙類可以回收做再生紙，厚紙板回收可以做成沙發；有人將廢鋁瓶罐、鐵罐雕成椅子、桌子等，放在展示櫃上當藝術品，還有人將打包用的帶子編織成環保袋。這些都是「垃圾變黃金」的例子</a:t>
            </a:r>
            <a:r>
              <a:rPr lang="zh-CN" altLang="en-US" sz="4400" dirty="0" smtClean="0"/>
              <a:t>。</a:t>
            </a:r>
            <a:endParaRPr lang="en-US" altLang="zh-CN" sz="44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altLang="zh-CN" sz="4000" dirty="0" smtClean="0"/>
              <a:t>	</a:t>
            </a:r>
            <a:r>
              <a:rPr lang="zh-CN" altLang="en-US" sz="4400" dirty="0" smtClean="0"/>
              <a:t>要</a:t>
            </a:r>
            <a:r>
              <a:rPr lang="zh-CN" altLang="en-US" sz="4400" dirty="0"/>
              <a:t>維持生活環境的乾淨，我們就要做到隨手環保。不管是家裡或公共場所，都要做到購物自己帶環保袋，避免使用太多的塑膠袋</a:t>
            </a:r>
            <a:r>
              <a:rPr lang="zh-CN" altLang="en-US" sz="4400" dirty="0" smtClean="0"/>
              <a:t>，在</a:t>
            </a:r>
            <a:r>
              <a:rPr lang="zh-CN" altLang="en-US" sz="4400" dirty="0"/>
              <a:t>餐館用餐也要自備環保碗筷，還有，垃圾一定要分類。如果能確實做到，相信就可以減緩地球的暖化了。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1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sz="3800" dirty="0">
                <a:solidFill>
                  <a:srgbClr val="008000"/>
                </a:solidFill>
              </a:rPr>
              <a:t>Underline key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我們的日常生活中，隨處都可見到垃圾</a:t>
            </a:r>
            <a:r>
              <a:rPr lang="zh-CN" altLang="en-US" sz="4000" dirty="0" smtClean="0"/>
              <a:t>，這</a:t>
            </a:r>
            <a:r>
              <a:rPr lang="zh-CN" altLang="en-US" sz="4000" dirty="0"/>
              <a:t>些垃圾都是我們所製造出來，不但造成地球上的環境污染，也降低了我們的生活品質</a:t>
            </a:r>
            <a:r>
              <a:rPr lang="zh-CN" altLang="en-US" sz="4000" dirty="0" smtClean="0"/>
              <a:t>。然</a:t>
            </a:r>
            <a:r>
              <a:rPr lang="zh-CN" altLang="en-US" sz="4000" dirty="0"/>
              <a:t>而，我們卻</a:t>
            </a:r>
            <a:r>
              <a:rPr lang="zh-CN" altLang="en-US" sz="4000" b="1" u="sng" dirty="0">
                <a:solidFill>
                  <a:srgbClr val="0000FF"/>
                </a:solidFill>
              </a:rPr>
              <a:t>缺乏資源回收的觀念</a:t>
            </a:r>
            <a:r>
              <a:rPr lang="zh-CN" altLang="en-US" sz="4000" dirty="0"/>
              <a:t>，以致造成更多的污染，因此我們不但要</a:t>
            </a:r>
            <a:r>
              <a:rPr lang="zh-CN" altLang="en-US" sz="4000" b="1" u="sng" dirty="0">
                <a:solidFill>
                  <a:srgbClr val="0000FF"/>
                </a:solidFill>
              </a:rPr>
              <a:t>改變我們的觀念</a:t>
            </a:r>
            <a:r>
              <a:rPr lang="zh-CN" altLang="en-US" sz="4000" dirty="0"/>
              <a:t>，而且</a:t>
            </a:r>
            <a:r>
              <a:rPr lang="zh-CN" altLang="en-US" sz="4000" b="1" u="sng" dirty="0">
                <a:solidFill>
                  <a:srgbClr val="0000FF"/>
                </a:solidFill>
              </a:rPr>
              <a:t>要做到隨手做環保</a:t>
            </a:r>
            <a:r>
              <a:rPr lang="zh-CN" altLang="en-US" sz="4000" dirty="0"/>
              <a:t>，以保持環境的整齊與乾淨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 smtClean="0">
                <a:solidFill>
                  <a:srgbClr val="008000"/>
                </a:solidFill>
              </a:rPr>
              <a:t>Activity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altLang="zh-CN" sz="3800" dirty="0" smtClean="0">
                <a:solidFill>
                  <a:srgbClr val="008000"/>
                </a:solidFill>
              </a:rPr>
              <a:t>1</a:t>
            </a:r>
            <a:r>
              <a:rPr lang="zh-CN" altLang="en-US" sz="3800" dirty="0" smtClean="0">
                <a:solidFill>
                  <a:srgbClr val="008000"/>
                </a:solidFill>
              </a:rPr>
              <a:t> </a:t>
            </a:r>
            <a:r>
              <a:rPr lang="en-US" sz="3800" dirty="0" smtClean="0">
                <a:solidFill>
                  <a:srgbClr val="008000"/>
                </a:solidFill>
              </a:rPr>
              <a:t>Underline key sentences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一般垃圾的當中，不乏可以回收再利用的東西，例如：紙類、寶特瓶、玻璃瓶等。有句話說：「</a:t>
            </a:r>
            <a:r>
              <a:rPr lang="zh-CN" altLang="en-US" sz="4000" b="1" u="sng" dirty="0">
                <a:solidFill>
                  <a:srgbClr val="0000FF"/>
                </a:solidFill>
              </a:rPr>
              <a:t>垃圾變黃金</a:t>
            </a:r>
            <a:r>
              <a:rPr lang="zh-CN" altLang="en-US" sz="4000" dirty="0"/>
              <a:t>」，意思就是</a:t>
            </a:r>
            <a:r>
              <a:rPr lang="zh-CN" altLang="en-US" sz="4000" b="1" u="sng" dirty="0">
                <a:solidFill>
                  <a:srgbClr val="0000FF"/>
                </a:solidFill>
              </a:rPr>
              <a:t>回收不要的東西，進一步利用</a:t>
            </a:r>
            <a:r>
              <a:rPr lang="zh-CN" altLang="en-US" sz="4000" dirty="0"/>
              <a:t>而得到的成果，比方，紙類可以回收做再生紙，厚紙板回收可以做成沙發；有人將廢鋁瓶罐、鐵罐雕成椅子、桌子等，放在展示櫃上當藝術品，還有人將打包用的帶子編織成環保袋。這些都是「垃圾變黃金」的例子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24013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CN" altLang="en-US" sz="5400" dirty="0" smtClean="0">
                <a:solidFill>
                  <a:srgbClr val="008000"/>
                </a:solidFill>
              </a:rPr>
              <a:t>隨</a:t>
            </a:r>
            <a:r>
              <a:rPr lang="zh-CN" altLang="en-US" sz="5400" dirty="0">
                <a:solidFill>
                  <a:srgbClr val="008000"/>
                </a:solidFill>
              </a:rPr>
              <a:t>手做環保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altLang="zh-CN" sz="3800" dirty="0">
                <a:solidFill>
                  <a:srgbClr val="008000"/>
                </a:solidFill>
              </a:rPr>
              <a:t>Activity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altLang="zh-CN" sz="3800" dirty="0">
                <a:solidFill>
                  <a:srgbClr val="008000"/>
                </a:solidFill>
              </a:rPr>
              <a:t>1</a:t>
            </a:r>
            <a:r>
              <a:rPr lang="zh-CN" altLang="en-US" sz="3800" dirty="0">
                <a:solidFill>
                  <a:srgbClr val="008000"/>
                </a:solidFill>
              </a:rPr>
              <a:t> </a:t>
            </a:r>
            <a:r>
              <a:rPr lang="en-US" sz="3800" dirty="0">
                <a:solidFill>
                  <a:srgbClr val="008000"/>
                </a:solidFill>
              </a:rPr>
              <a:t>Underline key </a:t>
            </a:r>
            <a:r>
              <a:rPr lang="en-US" sz="3800" dirty="0" smtClean="0">
                <a:solidFill>
                  <a:srgbClr val="008000"/>
                </a:solidFill>
              </a:rPr>
              <a:t>sentences</a:t>
            </a:r>
            <a:r>
              <a:rPr lang="en-US" altLang="zh-CN" sz="3800" dirty="0" smtClean="0">
                <a:solidFill>
                  <a:srgbClr val="008000"/>
                </a:solidFill>
              </a:rPr>
              <a:t>/phrases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02154"/>
            <a:ext cx="8596923" cy="496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dirty="0" smtClean="0"/>
              <a:t>	</a:t>
            </a:r>
            <a:r>
              <a:rPr lang="zh-CN" altLang="en-US" sz="4000" dirty="0" smtClean="0"/>
              <a:t>要</a:t>
            </a:r>
            <a:r>
              <a:rPr lang="zh-CN" altLang="en-US" sz="4000" dirty="0"/>
              <a:t>維持生活環境的乾淨，我們就要做到</a:t>
            </a:r>
            <a:r>
              <a:rPr lang="zh-CN" altLang="en-US" sz="4000" b="1" u="sng" dirty="0">
                <a:solidFill>
                  <a:srgbClr val="0000FF"/>
                </a:solidFill>
              </a:rPr>
              <a:t>隨手環保</a:t>
            </a:r>
            <a:r>
              <a:rPr lang="zh-CN" altLang="en-US" sz="4000" dirty="0"/>
              <a:t>。不管是家裡或公共場所，都要做到購物自己帶環保袋，避免使用太多的</a:t>
            </a:r>
            <a:r>
              <a:rPr lang="zh-CN" altLang="en-US" sz="4000" b="1" u="sng" dirty="0">
                <a:solidFill>
                  <a:srgbClr val="0000FF"/>
                </a:solidFill>
              </a:rPr>
              <a:t>塑膠袋</a:t>
            </a:r>
            <a:r>
              <a:rPr lang="zh-CN" altLang="en-US" sz="4000" dirty="0" smtClean="0"/>
              <a:t>，在</a:t>
            </a:r>
            <a:r>
              <a:rPr lang="zh-CN" altLang="en-US" sz="4000" dirty="0"/>
              <a:t>餐館用餐也要自備</a:t>
            </a:r>
            <a:r>
              <a:rPr lang="zh-CN" altLang="en-US" sz="4000" b="1" u="sng" dirty="0">
                <a:solidFill>
                  <a:srgbClr val="0000FF"/>
                </a:solidFill>
              </a:rPr>
              <a:t>環保碗筷</a:t>
            </a:r>
            <a:r>
              <a:rPr lang="zh-CN" altLang="en-US" sz="4000" dirty="0"/>
              <a:t>，還有，垃圾一定要</a:t>
            </a:r>
            <a:r>
              <a:rPr lang="zh-CN" altLang="en-US" sz="4000" b="1" u="sng" dirty="0">
                <a:solidFill>
                  <a:srgbClr val="0000FF"/>
                </a:solidFill>
              </a:rPr>
              <a:t>分類</a:t>
            </a:r>
            <a:r>
              <a:rPr lang="zh-CN" altLang="en-US" sz="4000" dirty="0"/>
              <a:t>。如果能確實做到，相信就可以減緩地球的暖化了。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73</Words>
  <Application>Microsoft Macintosh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Songti SC Regular</vt:lpstr>
      <vt:lpstr>Times New Roman</vt:lpstr>
      <vt:lpstr>宋体</vt:lpstr>
      <vt:lpstr>新細明體</vt:lpstr>
      <vt:lpstr>Arial</vt:lpstr>
      <vt:lpstr>Office Theme</vt:lpstr>
      <vt:lpstr>随手做环保 </vt:lpstr>
      <vt:lpstr>PowerPoint Presentation</vt:lpstr>
      <vt:lpstr>PowerPoint Presentation</vt:lpstr>
      <vt:lpstr>PowerPoint Presentation</vt:lpstr>
      <vt:lpstr> 回收创新再利用 </vt:lpstr>
      <vt:lpstr>隨手做環保 Activity 1 Underline key sentences/phrases</vt:lpstr>
      <vt:lpstr>隨手做環保 Activity 1 Underline key sentences</vt:lpstr>
      <vt:lpstr>隨手做環保 Activity 1 Underline key sentences</vt:lpstr>
      <vt:lpstr>隨手做環保 Activity 1 Underline key sentences/phrases</vt:lpstr>
      <vt:lpstr>隨手做環保 Activity 2 Make graphic organizer</vt:lpstr>
      <vt:lpstr>隨手做環保 Activity 3 Circle connectors </vt:lpstr>
      <vt:lpstr>隨手做環保 Activity 3 Circle Connectors </vt:lpstr>
      <vt:lpstr>隨手做環保 Activity 4a  Box 书面语 in first paragraph</vt:lpstr>
      <vt:lpstr>隨手做環保 Activity 4a  Box 书面语 in first paragraph</vt:lpstr>
      <vt:lpstr>隨手做環保 Activity 4b  Match 书面语 with 口语</vt:lpstr>
      <vt:lpstr>隨手做環保 Activity 4b  Match 书面语 with 口语</vt:lpstr>
      <vt:lpstr>隨手做環保 Activity 4c  Fill in 书面语 connectors</vt:lpstr>
      <vt:lpstr>隨手做環保 Activity 4c  Fill in 书面语 connectors</vt:lpstr>
      <vt:lpstr>隨手做環保 Activity 4d  Replace 口语 with 书面语</vt:lpstr>
      <vt:lpstr>回收创新再利用 Presentation: recycle, reduce and reuse</vt:lpstr>
    </vt:vector>
  </TitlesOfParts>
  <Company>The Columbus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Green Are We? 地球生病了</dc:title>
  <dc:creator>The Columbus Academy</dc:creator>
  <cp:lastModifiedBy>Microsoft Office User</cp:lastModifiedBy>
  <cp:revision>80</cp:revision>
  <dcterms:created xsi:type="dcterms:W3CDTF">2015-07-30T01:49:33Z</dcterms:created>
  <dcterms:modified xsi:type="dcterms:W3CDTF">2016-01-17T20:02:01Z</dcterms:modified>
</cp:coreProperties>
</file>